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7" r:id="rId2"/>
    <p:sldId id="259" r:id="rId3"/>
    <p:sldId id="268" r:id="rId4"/>
    <p:sldId id="260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287" r:id="rId24"/>
    <p:sldId id="288" r:id="rId25"/>
    <p:sldId id="289" r:id="rId26"/>
    <p:sldId id="291" r:id="rId27"/>
    <p:sldId id="290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8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55031-9676-4EE4-93F9-50FC21C807AA}" type="datetimeFigureOut">
              <a:rPr lang="en-US" smtClean="0"/>
              <a:pPr/>
              <a:t>8/31/2022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53907C-7F99-4EA4-A98F-D41D613B0D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937033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6A4600-6D29-44E5-BDAC-E0B5EF24C347}" type="datetimeFigureOut">
              <a:rPr lang="en-US" smtClean="0"/>
              <a:pPr/>
              <a:t>8/31/2022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378FC4-073E-4FBD-837E-EFA5336B2D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21969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6EB28-7C3A-482E-9F01-F5B3C9C3512C}" type="datetime1">
              <a:rPr lang="en-US" smtClean="0"/>
              <a:pPr/>
              <a:t>8/31/2022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69221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1417C-CA97-4532-9D04-41AF4EE017FA}" type="datetime1">
              <a:rPr lang="en-US" smtClean="0"/>
              <a:pPr/>
              <a:t>8/31/2022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65116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B9166-FED1-4F98-BF9A-6BAE620783C7}" type="datetime1">
              <a:rPr lang="en-US" smtClean="0"/>
              <a:pPr/>
              <a:t>8/31/2022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66463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FB94A-2270-4514-AFC7-58285840288B}" type="datetime1">
              <a:rPr lang="en-US" smtClean="0"/>
              <a:pPr/>
              <a:t>8/31/2022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67062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B5FFD-77DD-4A26-8FB4-BEF7FEAE09A4}" type="datetime1">
              <a:rPr lang="en-US" smtClean="0"/>
              <a:pPr/>
              <a:t>8/31/2022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24876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350ED-5A6F-4EEF-8F9D-1EE013715878}" type="datetime1">
              <a:rPr lang="en-US" smtClean="0"/>
              <a:pPr/>
              <a:t>8/31/2022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49619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61459-54E3-436A-9594-D0DBFCDD67C8}" type="datetime1">
              <a:rPr lang="en-US" smtClean="0"/>
              <a:pPr/>
              <a:t>8/31/2022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27643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5A796-0741-41D1-B56A-6D1921F76EB2}" type="datetime1">
              <a:rPr lang="en-US" smtClean="0"/>
              <a:pPr/>
              <a:t>8/31/2022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18297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509AE-9055-4E20-A327-B63B67366A64}" type="datetime1">
              <a:rPr lang="en-US" smtClean="0"/>
              <a:pPr/>
              <a:t>8/31/2022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79385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E26C2-068F-4130-A6AD-066D8F3A2A62}" type="datetime1">
              <a:rPr lang="en-US" smtClean="0"/>
              <a:pPr/>
              <a:t>8/31/2022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18526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7989A-33FB-4B27-85CB-0C99726C874C}" type="datetime1">
              <a:rPr lang="en-US" smtClean="0"/>
              <a:pPr/>
              <a:t>8/31/2022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19116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3A60F-C607-44A5-AB0C-D72C4C171CCC}" type="datetime1">
              <a:rPr lang="en-US" smtClean="0"/>
              <a:pPr/>
              <a:t>8/31/2022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95863-2509-495E-A4D3-2D1EB08AA3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99730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72343" y="381001"/>
            <a:ext cx="9985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Book Antiqua" panose="02040602050305030304" pitchFamily="18" charset="0"/>
              </a:rPr>
              <a:t>RUNGTA COLLEGE OF DENTAL SCIENCES &amp; RESEARCH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5142" y="2467428"/>
            <a:ext cx="11812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INTRODUCTION  SCOPE OF DENTAL PUBLIC HEALTH</a:t>
            </a:r>
            <a:endParaRPr lang="en-US" sz="2800" dirty="0">
              <a:latin typeface="Book Antiqua" panose="0204060205030503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3200" y="5715000"/>
            <a:ext cx="113937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Book Antiqua" panose="02040602050305030304" pitchFamily="18" charset="0"/>
              </a:rPr>
              <a:t>DEPARTMENT </a:t>
            </a:r>
            <a:r>
              <a:rPr lang="en-US" sz="2800" dirty="0" smtClean="0">
                <a:latin typeface="Book Antiqua" panose="02040602050305030304" pitchFamily="18" charset="0"/>
              </a:rPr>
              <a:t>OF PUBLIC HEALTH DENTISTRY  </a:t>
            </a:r>
            <a:endParaRPr lang="en-US" sz="2800" dirty="0">
              <a:latin typeface="Book Antiqua" panose="0204060205030503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5781" r="15781"/>
          <a:stretch/>
        </p:blipFill>
        <p:spPr>
          <a:xfrm>
            <a:off x="0" y="-14515"/>
            <a:ext cx="1857828" cy="211455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07440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4" name="Picture 2" descr="http://www.fauchard.org/awards/award-jpg/300HF/ahmed-300w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47910" y="344487"/>
            <a:ext cx="8691563" cy="651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152400"/>
            <a:ext cx="8229600" cy="808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Development of Community Dentistry</a:t>
            </a:r>
            <a:endParaRPr kumimoji="0" lang="en-IN" sz="44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04800" y="1143000"/>
            <a:ext cx="8458200" cy="5334000"/>
          </a:xfrm>
          <a:prstGeom prst="rect">
            <a:avLst/>
          </a:prstGeom>
        </p:spPr>
        <p:txBody>
          <a:bodyPr/>
          <a:lstStyle/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Evident in Egyptian mummies (1500 Yrs ago).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Hippocrates advocated to prevent diseases.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19</a:t>
            </a:r>
            <a:r>
              <a:rPr kumimoji="0" lang="en-US" altLang="en-US" sz="28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Century, </a:t>
            </a:r>
            <a:r>
              <a:rPr kumimoji="0" lang="en-US" alt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prevention,oral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diseases started.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20</a:t>
            </a:r>
            <a:r>
              <a:rPr kumimoji="0" lang="en-US" altLang="en-US" sz="28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Century, more specific steps taken.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IN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20675" y="381000"/>
            <a:ext cx="8458200" cy="624840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In 19</a:t>
            </a:r>
            <a:r>
              <a:rPr kumimoji="0" lang="en-US" sz="2800" b="1" i="0" u="none" strike="noStrike" kern="1200" cap="none" spc="0" normalizeH="0" baseline="3000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Century;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Restorative procedure became prominent 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It started with private practice.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Gold &amp; Silver restorations -made by dentist.                                                                                          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In 1884, Rein coined the term “Oral Hygiene”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28600" y="0"/>
            <a:ext cx="86868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0" i="0" u="none" strike="noStrike" kern="1200" cap="none" spc="0" normalizeH="0" baseline="0" noProof="0" smtClean="0">
                <a:ln>
                  <a:noFill/>
                </a:ln>
                <a:solidFill>
                  <a:srgbClr val="3399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 1</a:t>
            </a:r>
            <a:r>
              <a:rPr kumimoji="0" lang="en-US" altLang="en-US" sz="4000" b="0" i="0" u="none" strike="noStrike" kern="1200" cap="none" spc="0" normalizeH="0" baseline="30000" noProof="0" smtClean="0">
                <a:ln>
                  <a:noFill/>
                </a:ln>
                <a:solidFill>
                  <a:srgbClr val="3399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</a:t>
            </a:r>
            <a:r>
              <a:rPr kumimoji="0" lang="en-US" altLang="en-US" sz="4000" b="0" i="0" u="none" strike="noStrike" kern="1200" cap="none" spc="0" normalizeH="0" baseline="0" noProof="0" smtClean="0">
                <a:ln>
                  <a:noFill/>
                </a:ln>
                <a:solidFill>
                  <a:srgbClr val="3399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two decades of 20</a:t>
            </a:r>
            <a:r>
              <a:rPr kumimoji="0" lang="en-US" altLang="en-US" sz="4000" b="0" i="0" u="none" strike="noStrike" kern="1200" cap="none" spc="0" normalizeH="0" baseline="30000" noProof="0" smtClean="0">
                <a:ln>
                  <a:noFill/>
                </a:ln>
                <a:solidFill>
                  <a:srgbClr val="3399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</a:t>
            </a:r>
            <a:r>
              <a:rPr kumimoji="0" lang="en-US" altLang="en-US" sz="4000" b="0" i="0" u="none" strike="noStrike" kern="1200" cap="none" spc="0" normalizeH="0" baseline="0" noProof="0" smtClean="0">
                <a:ln>
                  <a:noFill/>
                </a:ln>
                <a:solidFill>
                  <a:srgbClr val="3399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Century</a:t>
            </a:r>
            <a:endParaRPr kumimoji="0" lang="en-IN" altLang="en-US" sz="4000" b="0" i="0" u="none" strike="noStrike" kern="1200" cap="none" spc="0" normalizeH="0" baseline="0" noProof="0" dirty="0" smtClean="0">
              <a:ln>
                <a:noFill/>
              </a:ln>
              <a:solidFill>
                <a:srgbClr val="3399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20675" y="1355725"/>
            <a:ext cx="8534400" cy="4572000"/>
          </a:xfrm>
          <a:prstGeom prst="rect">
            <a:avLst/>
          </a:prstGeom>
        </p:spPr>
        <p:txBody>
          <a:bodyPr/>
          <a:lstStyle/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Awareness created about oral hygiene.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1908, GV Black, discussed brown stain on teeth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Dr. Fredrick McKay of Colorado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Colorado stain (Mottled enamel) discussed</a:t>
            </a:r>
            <a:endParaRPr kumimoji="0" lang="en-IN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81000" y="228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0" i="0" u="none" strike="noStrike" kern="1200" cap="none" spc="0" normalizeH="0" baseline="0" noProof="0" smtClean="0">
                <a:ln>
                  <a:noFill/>
                </a:ln>
                <a:solidFill>
                  <a:srgbClr val="3399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From 1920 to 1950</a:t>
            </a:r>
            <a:endParaRPr kumimoji="0" lang="en-IN" altLang="en-US" sz="4000" b="0" i="0" u="none" strike="noStrike" kern="1200" cap="none" spc="0" normalizeH="0" baseline="0" noProof="0" dirty="0" smtClean="0">
              <a:ln>
                <a:noFill/>
              </a:ln>
              <a:solidFill>
                <a:srgbClr val="3399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660525"/>
            <a:ext cx="8428038" cy="4495800"/>
          </a:xfrm>
          <a:prstGeom prst="rect">
            <a:avLst/>
          </a:prstGeom>
        </p:spPr>
        <p:txBody>
          <a:bodyPr/>
          <a:lstStyle/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Scientific basis, preventive dentistry established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Predisposing factors in dental caries found.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Vitamins and nutritional factors explained.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IN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81000" y="1584325"/>
            <a:ext cx="8458200" cy="4343400"/>
          </a:xfrm>
          <a:prstGeom prst="rect">
            <a:avLst/>
          </a:prstGeom>
        </p:spPr>
        <p:txBody>
          <a:bodyPr/>
          <a:lstStyle/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Regular dental colleges were started.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Dentist &amp; dental auxiliaries came into existence.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Role of fluorides in preventing dental caries.</a:t>
            </a:r>
            <a:endParaRPr kumimoji="0" lang="en-IN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3400" y="228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baseline="0" noProof="0" smtClean="0">
                <a:ln>
                  <a:noFill/>
                </a:ln>
                <a:solidFill>
                  <a:srgbClr val="3399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After 1950;</a:t>
            </a:r>
            <a:endParaRPr kumimoji="0" lang="en-IN" altLang="en-US" sz="4400" b="0" i="0" u="none" strike="noStrike" kern="1200" cap="none" spc="0" normalizeH="0" baseline="0" noProof="0" dirty="0" smtClean="0">
              <a:ln>
                <a:noFill/>
              </a:ln>
              <a:solidFill>
                <a:srgbClr val="3399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11163" y="1600200"/>
            <a:ext cx="8229600" cy="4419600"/>
          </a:xfrm>
          <a:prstGeom prst="rect">
            <a:avLst/>
          </a:prstGeom>
        </p:spPr>
        <p:txBody>
          <a:bodyPr/>
          <a:lstStyle/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Modern era in Community Dentistry started.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Most of the dental disease can be prevented.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Expansion in dental services.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50838" y="609600"/>
            <a:ext cx="8458200" cy="5867400"/>
          </a:xfrm>
          <a:prstGeom prst="rect">
            <a:avLst/>
          </a:prstGeom>
        </p:spPr>
        <p:txBody>
          <a:bodyPr/>
          <a:lstStyle/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Planned fluoridation of water supply.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Use of fluoride tooth paste became popular.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Scope of community dentistry has started.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It is included in BDS curriculum.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Started with MDS degree courses too.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IN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609600"/>
            <a:ext cx="82296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99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Aims of Community Dentistry:</a:t>
            </a:r>
            <a:endParaRPr kumimoji="0" lang="en-IN" altLang="en-US" sz="4400" b="0" i="0" u="none" strike="noStrike" kern="1200" cap="none" spc="0" normalizeH="0" baseline="0" noProof="0" dirty="0" smtClean="0">
              <a:ln>
                <a:noFill/>
              </a:ln>
              <a:solidFill>
                <a:srgbClr val="3399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81000" y="2316163"/>
            <a:ext cx="8229600" cy="3886200"/>
          </a:xfrm>
          <a:prstGeom prst="rect">
            <a:avLst/>
          </a:prstGeom>
        </p:spPr>
        <p:txBody>
          <a:bodyPr/>
          <a:lstStyle/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To prevent &amp; Control oral diseases.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To promote oral health.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Organized community efforts.</a:t>
            </a:r>
            <a:endParaRPr kumimoji="0" lang="en-IN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52400" y="152400"/>
            <a:ext cx="88392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0" i="0" u="none" strike="noStrike" kern="1200" cap="none" spc="0" normalizeH="0" baseline="0" noProof="0" smtClean="0">
                <a:ln>
                  <a:noFill/>
                </a:ln>
                <a:solidFill>
                  <a:srgbClr val="3399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Objectives of Community Dentistry:</a:t>
            </a:r>
            <a:endParaRPr kumimoji="0" lang="en-IN" altLang="en-US" sz="4000" b="0" i="0" u="none" strike="noStrike" kern="1200" cap="none" spc="0" normalizeH="0" baseline="0" noProof="0" dirty="0" smtClean="0">
              <a:ln>
                <a:noFill/>
              </a:ln>
              <a:solidFill>
                <a:srgbClr val="3399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74638" y="1493838"/>
            <a:ext cx="8610600" cy="4800600"/>
          </a:xfrm>
          <a:prstGeom prst="rect">
            <a:avLst/>
          </a:prstGeom>
        </p:spPr>
        <p:txBody>
          <a:bodyPr/>
          <a:lstStyle/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To get knowledge about preventive dentistry.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Public health problems in India.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Nutrition, environment &amp; their role in health.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Conducting health survey, health education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494971" y="-93797"/>
            <a:ext cx="9260115" cy="110309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Specific learning Objectives </a:t>
            </a:r>
            <a:endParaRPr lang="en-US" sz="31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75656" y="894007"/>
            <a:ext cx="97971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the end of this presentation the learner is expected to know ;</a:t>
            </a: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/>
        </p:nvGraphicFramePr>
        <p:xfrm>
          <a:off x="1709224" y="1600200"/>
          <a:ext cx="8517989" cy="525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4363"/>
                <a:gridCol w="3484631"/>
                <a:gridCol w="1161544"/>
                <a:gridCol w="851799"/>
                <a:gridCol w="1084108"/>
                <a:gridCol w="1161544"/>
              </a:tblGrid>
              <a:tr h="7010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Sr. No.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Learning Objectives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Domain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Level 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Criteria</a:t>
                      </a:r>
                      <a:r>
                        <a:rPr lang="en-US" sz="1800" baseline="0" dirty="0" smtClean="0"/>
                        <a:t> 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condition</a:t>
                      </a:r>
                      <a:endParaRPr lang="en-US" sz="1800" dirty="0"/>
                    </a:p>
                  </a:txBody>
                  <a:tcPr/>
                </a:tc>
              </a:tr>
              <a:tr h="911352">
                <a:tc>
                  <a:txBody>
                    <a:bodyPr/>
                    <a:lstStyle/>
                    <a:p>
                      <a:pPr marL="342900" indent="-342900" algn="ctr">
                        <a:buFontTx/>
                        <a:buNone/>
                      </a:pPr>
                      <a:r>
                        <a:rPr lang="en-US" sz="1800" dirty="0" smtClean="0"/>
                        <a:t>1. 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Know history of dentistry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Cognitive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Must know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02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</a:tr>
              <a:tr h="911352">
                <a:tc>
                  <a:txBody>
                    <a:bodyPr/>
                    <a:lstStyle/>
                    <a:p>
                      <a:pPr marL="342900" indent="-342900" algn="ctr">
                        <a:buFontTx/>
                        <a:buNone/>
                      </a:pPr>
                      <a:r>
                        <a:rPr lang="en-US" sz="1800" dirty="0" smtClean="0"/>
                        <a:t>2. 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Discuss development of Community dentistry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Cognitive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Must know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All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</a:tr>
              <a:tr h="911352">
                <a:tc>
                  <a:txBody>
                    <a:bodyPr/>
                    <a:lstStyle/>
                    <a:p>
                      <a:pPr marL="342900" indent="-342900" algn="ctr">
                        <a:buFontTx/>
                        <a:buNone/>
                      </a:pPr>
                      <a:r>
                        <a:rPr lang="en-US" sz="1800" dirty="0" smtClean="0"/>
                        <a:t>3. 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Enlist aims, objectives &amp; scope of community dentistry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Cognitive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Nice</a:t>
                      </a:r>
                      <a:r>
                        <a:rPr lang="en-US" sz="1800" baseline="0" dirty="0" smtClean="0"/>
                        <a:t> to know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All</a:t>
                      </a:r>
                    </a:p>
                    <a:p>
                      <a:pPr algn="ct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</a:tr>
              <a:tr h="911352">
                <a:tc>
                  <a:txBody>
                    <a:bodyPr/>
                    <a:lstStyle/>
                    <a:p>
                      <a:pPr marL="342900" indent="-342900" algn="ctr">
                        <a:buFontTx/>
                        <a:buNone/>
                      </a:pPr>
                      <a:r>
                        <a:rPr lang="en-US" sz="1800" dirty="0" smtClean="0"/>
                        <a:t>4. 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Define of Preventive dentistry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Cognitive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Must know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All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</a:tr>
              <a:tr h="911352">
                <a:tc>
                  <a:txBody>
                    <a:bodyPr/>
                    <a:lstStyle/>
                    <a:p>
                      <a:pPr marL="342900" indent="-342900" algn="ctr">
                        <a:buFontTx/>
                        <a:buNone/>
                      </a:pPr>
                      <a:r>
                        <a:rPr lang="en-US" sz="1800" dirty="0" smtClean="0"/>
                        <a:t>5. 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Define of Community dentistry</a:t>
                      </a:r>
                    </a:p>
                    <a:p>
                      <a:pPr algn="ct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Cognitive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Must know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All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9947178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81000" y="76200"/>
            <a:ext cx="8229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baseline="0" noProof="0" smtClean="0">
                <a:ln>
                  <a:noFill/>
                </a:ln>
                <a:solidFill>
                  <a:srgbClr val="3399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Scope of Community Dentistry</a:t>
            </a:r>
            <a:endParaRPr kumimoji="0" lang="en-IN" altLang="en-US" sz="4400" b="0" i="0" u="none" strike="noStrike" kern="1200" cap="none" spc="0" normalizeH="0" baseline="0" noProof="0" dirty="0" smtClean="0">
              <a:ln>
                <a:noFill/>
              </a:ln>
              <a:solidFill>
                <a:srgbClr val="3399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81000" y="1309167"/>
            <a:ext cx="8458200" cy="5913437"/>
          </a:xfrm>
          <a:prstGeom prst="rect">
            <a:avLst/>
          </a:prstGeom>
        </p:spPr>
        <p:txBody>
          <a:bodyPr/>
          <a:lstStyle/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To do survey -prevalence of dental diseases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Helping Government in planning and  preventive programs.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In coordinating  the dental camps.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In Community trials, clinical trials,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066800"/>
            <a:ext cx="8229600" cy="5257800"/>
          </a:xfrm>
          <a:prstGeom prst="rect">
            <a:avLst/>
          </a:prstGeo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Health services (WHO, UNICEF)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In army (AFMC-</a:t>
            </a:r>
            <a:r>
              <a:rPr kumimoji="0" lang="en-US" alt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Pune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In all health sector (Administrative job)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In Ministry of Health (State/Central)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baseline="0" noProof="0" smtClean="0">
                <a:ln>
                  <a:noFill/>
                </a:ln>
                <a:solidFill>
                  <a:srgbClr val="3399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Preventive Dentistry</a:t>
            </a:r>
            <a:endParaRPr kumimoji="0" lang="en-IN" altLang="en-US" sz="4400" b="0" i="0" u="none" strike="noStrike" kern="1200" cap="none" spc="0" normalizeH="0" baseline="0" noProof="0" dirty="0" smtClean="0">
              <a:ln>
                <a:noFill/>
              </a:ln>
              <a:solidFill>
                <a:srgbClr val="3399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50838" y="1889125"/>
            <a:ext cx="11086196" cy="4525963"/>
          </a:xfrm>
          <a:prstGeom prst="rect">
            <a:avLst/>
          </a:prstGeom>
        </p:spPr>
        <p:txBody>
          <a:bodyPr/>
          <a:lstStyle/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99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It is defined as;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	“specialized branch of dentistry which deals with prevention and interception of the progress of all dental &amp; oral diseases, prevention &amp; limitation of disabilities &amp; provides rehabilitation”</a:t>
            </a:r>
            <a:endParaRPr kumimoji="0" lang="en-IN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381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baseline="0" noProof="0" smtClean="0">
                <a:ln>
                  <a:noFill/>
                </a:ln>
                <a:solidFill>
                  <a:srgbClr val="3399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Community Dentistry</a:t>
            </a:r>
            <a:endParaRPr kumimoji="0" lang="en-IN" altLang="en-US" sz="4400" b="0" i="0" u="none" strike="noStrike" kern="1200" cap="none" spc="0" normalizeH="0" baseline="0" noProof="0" dirty="0" smtClean="0">
              <a:ln>
                <a:noFill/>
              </a:ln>
              <a:solidFill>
                <a:srgbClr val="3399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34963" y="1981200"/>
            <a:ext cx="11495966" cy="4525963"/>
          </a:xfrm>
          <a:prstGeom prst="rect">
            <a:avLst/>
          </a:prstGeom>
        </p:spPr>
        <p:txBody>
          <a:bodyPr/>
          <a:lstStyle/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99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It is defined as;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	“specialized branch of dentistry which deal with delivery of comprehensive dental &amp; oral health care to the masses so as to improve the total dental &amp; oral health of the community as a whole” </a:t>
            </a:r>
            <a:endParaRPr kumimoji="0" lang="en-IN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28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baseline="0" noProof="0" smtClean="0">
                <a:ln>
                  <a:noFill/>
                </a:ln>
                <a:solidFill>
                  <a:srgbClr val="3399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SUMMARY</a:t>
            </a:r>
            <a:endParaRPr kumimoji="0" lang="en-US" altLang="en-US" sz="4400" b="0" i="0" u="none" strike="noStrike" kern="1200" cap="none" spc="0" normalizeH="0" baseline="0" noProof="0" dirty="0" smtClean="0">
              <a:ln>
                <a:noFill/>
              </a:ln>
              <a:solidFill>
                <a:srgbClr val="3399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04800" y="1874838"/>
            <a:ext cx="8534400" cy="4297362"/>
          </a:xfrm>
          <a:prstGeom prst="rect">
            <a:avLst/>
          </a:prstGeo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Dental public health has emerged effectively;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In the prevention of oral diseases, 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screening for an early diagnosis 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and prompt treatment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palliative care for those in the terminal stage.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Expected Question</a:t>
            </a:r>
            <a:endParaRPr kumimoji="0" lang="en-GB" altLang="en-US" sz="4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Aims and Objectives of Community Dentistry (SAQ)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Scope of Community Dentistry (SAQ)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Define preventive dentistry(SAQ)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Define community dentistry (SAQ)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99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Bibliography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28650" y="1825625"/>
            <a:ext cx="10906858" cy="4351338"/>
          </a:xfrm>
          <a:prstGeom prst="rect">
            <a:avLst/>
          </a:prstGeo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Community Dentistry, by </a:t>
            </a:r>
            <a:r>
              <a:rPr kumimoji="0" lang="en-US" alt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Vimal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Sikri,Poonam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Sikri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,  1</a:t>
            </a:r>
            <a:r>
              <a:rPr kumimoji="0" lang="en-US" altLang="en-US" sz="28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st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Edition,CBS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Publishers, Chpt.1 ,pg no.1-18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Textbook of Essentials of Preventive &amp; Community Dentistry, by </a:t>
            </a:r>
            <a:r>
              <a:rPr kumimoji="0" lang="en-US" alt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Soben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Peter, 3</a:t>
            </a:r>
            <a:r>
              <a:rPr kumimoji="0" lang="en-US" altLang="en-US" sz="28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rd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Edition. </a:t>
            </a:r>
            <a:r>
              <a:rPr kumimoji="0" lang="en-US" alt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Arya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Publishers, </a:t>
            </a:r>
            <a:r>
              <a:rPr kumimoji="0" lang="en-US" alt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Chpt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. 1,pg no.1-20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Textbook of Preventive and Community Dentistry,1</a:t>
            </a:r>
            <a:r>
              <a:rPr kumimoji="0" lang="en-US" altLang="en-US" sz="28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st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Edition, by S.S. </a:t>
            </a:r>
            <a:r>
              <a:rPr kumimoji="0" lang="en-US" alt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Hiremath,Elsevier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Publications, , Chpt.1 ,pg no.3-18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5287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400" b="0" i="0" u="none" strike="noStrike" kern="1200" cap="none" spc="0" normalizeH="0" baseline="0" noProof="0" smtClean="0">
                <a:ln>
                  <a:noFill/>
                </a:ln>
                <a:solidFill>
                  <a:srgbClr val="3399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THANK YOU</a:t>
            </a:r>
            <a:endParaRPr kumimoji="0" lang="en-US" altLang="en-US" sz="5400" b="0" i="0" u="none" strike="noStrike" kern="1200" cap="none" spc="0" normalizeH="0" baseline="0" noProof="0" dirty="0" smtClean="0">
              <a:ln>
                <a:noFill/>
              </a:ln>
              <a:solidFill>
                <a:srgbClr val="3399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 of Content</a:t>
            </a:r>
            <a:br>
              <a:rPr lang="en-US" dirty="0" smtClean="0"/>
            </a:b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965981" y="1780292"/>
            <a:ext cx="10527324" cy="4539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History of dentistry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Development of Community dentistry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Aims of community dentistry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Objectives of community dentistry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Scope of community dentistry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Definition of Preventive dentistry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Definition of Community dentistry</a:t>
            </a:r>
          </a:p>
        </p:txBody>
      </p:sp>
    </p:spTree>
    <p:extLst>
      <p:ext uri="{BB962C8B-B14F-4D97-AF65-F5344CB8AC3E}">
        <p14:creationId xmlns="" xmlns:p14="http://schemas.microsoft.com/office/powerpoint/2010/main" val="2259760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381000"/>
            <a:ext cx="82296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History of Dentistry</a:t>
            </a:r>
            <a:endParaRPr kumimoji="0" lang="en-IN" altLang="en-US" sz="44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524000"/>
            <a:ext cx="8229600" cy="4800600"/>
          </a:xfrm>
          <a:prstGeom prst="rect">
            <a:avLst/>
          </a:prstGeom>
        </p:spPr>
        <p:txBody>
          <a:bodyPr/>
          <a:lstStyle/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Ancient era dental diseases-used as themes.</a:t>
            </a:r>
          </a:p>
          <a:p>
            <a:pPr marL="2057400" marR="0" lvl="4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Advice from priests for all their problems.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Royal physicians and Barbers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They used to do all types of treatment.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IN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9621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4" name="Picture 2" descr="http://www.uh.edu/engines/dentis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14024" y="812800"/>
            <a:ext cx="49530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52400" y="777875"/>
            <a:ext cx="8763000" cy="5410200"/>
          </a:xfrm>
          <a:prstGeom prst="rect">
            <a:avLst/>
          </a:prstGeom>
        </p:spPr>
        <p:txBody>
          <a:bodyPr/>
          <a:lstStyle/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Monks &amp; Priests were required to be  shaven.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3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They used to do all treatment.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3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Barbers were appointed for this purpose.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altLang="en-US" sz="3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Priests not allowed to do blood operations.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81000" y="990600"/>
            <a:ext cx="8229600" cy="4648200"/>
          </a:xfrm>
          <a:prstGeom prst="rect">
            <a:avLst/>
          </a:prstGeom>
        </p:spPr>
        <p:txBody>
          <a:bodyPr/>
          <a:lstStyle/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Experienced barber surgeons train fresher.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Teaching institutions started.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By giving university degrees.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IN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3810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History of Dentistry in India.</a:t>
            </a:r>
            <a:endParaRPr kumimoji="0" lang="en-IN" altLang="en-US" sz="44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447800"/>
            <a:ext cx="8229600" cy="5029200"/>
          </a:xfrm>
          <a:prstGeom prst="rect">
            <a:avLst/>
          </a:prstGeom>
        </p:spPr>
        <p:txBody>
          <a:bodyPr/>
          <a:lstStyle/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In 600 BC, </a:t>
            </a:r>
            <a:r>
              <a:rPr kumimoji="0" lang="en-US" alt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Shushruta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extracted teeth.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All these taught in </a:t>
            </a:r>
            <a:r>
              <a:rPr kumimoji="0" lang="en-US" alt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Gurukula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Gradually dental teaching institutions started.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In 1920 , Dr. </a:t>
            </a:r>
            <a:r>
              <a:rPr kumimoji="0" lang="en-US" alt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Rafiuddin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Ahmed.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28600" y="762000"/>
            <a:ext cx="8686800" cy="5470525"/>
          </a:xfrm>
          <a:prstGeom prst="rect">
            <a:avLst/>
          </a:prstGeo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Later, Dental institutions started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1948, Dentist act was passed &amp; regulated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Bhore</a:t>
            </a:r>
            <a:r>
              <a:rPr kumimoji="0" lang="en-US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Committee -  new dental colleges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IN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745</Words>
  <Application>Microsoft Office PowerPoint</Application>
  <PresentationFormat>Custom</PresentationFormat>
  <Paragraphs>212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Slide 1</vt:lpstr>
      <vt:lpstr>Specific learning Objectives </vt:lpstr>
      <vt:lpstr>Table of Content  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Dr Ram Tiwari</cp:lastModifiedBy>
  <cp:revision>13</cp:revision>
  <dcterms:created xsi:type="dcterms:W3CDTF">2022-05-23T05:15:21Z</dcterms:created>
  <dcterms:modified xsi:type="dcterms:W3CDTF">2022-08-31T05:43:15Z</dcterms:modified>
</cp:coreProperties>
</file>